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70" r:id="rId2"/>
    <p:sldId id="259" r:id="rId3"/>
    <p:sldId id="262" r:id="rId4"/>
    <p:sldId id="310" r:id="rId5"/>
    <p:sldId id="257" r:id="rId6"/>
    <p:sldId id="311" r:id="rId7"/>
    <p:sldId id="272" r:id="rId8"/>
    <p:sldId id="294" r:id="rId9"/>
    <p:sldId id="274" r:id="rId10"/>
    <p:sldId id="297" r:id="rId11"/>
    <p:sldId id="280" r:id="rId12"/>
    <p:sldId id="287" r:id="rId13"/>
    <p:sldId id="298" r:id="rId14"/>
    <p:sldId id="282" r:id="rId15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68" autoAdjust="0"/>
    <p:restoredTop sz="90959" autoAdjust="0"/>
  </p:normalViewPr>
  <p:slideViewPr>
    <p:cSldViewPr snapToGrid="0">
      <p:cViewPr varScale="1">
        <p:scale>
          <a:sx n="88" d="100"/>
          <a:sy n="88" d="100"/>
        </p:scale>
        <p:origin x="73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224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jpg>
</file>

<file path=ppt/media/image3.jpg>
</file>

<file path=ppt/media/image4.tiff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8B707-F3D5-477B-A512-6532C934C757}" type="datetimeFigureOut">
              <a:rPr lang="pt-PT" smtClean="0"/>
              <a:t>12/03/2017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D13EF-3BA9-48C0-A33D-CEF3D68CCAA6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0671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Fomos falar</a:t>
            </a:r>
            <a:r>
              <a:rPr lang="pt-PT" baseline="0" dirty="0"/>
              <a:t> com as autoridades competentes e descobrimos que </a:t>
            </a:r>
            <a:r>
              <a:rPr lang="pt-PT" dirty="0"/>
              <a:t>Foram feitos</a:t>
            </a:r>
            <a:r>
              <a:rPr lang="pt-PT" baseline="0" dirty="0"/>
              <a:t>  mais de 700 salvamentos só na costa portuguesa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D13EF-3BA9-48C0-A33D-CEF3D68CCAA6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35218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189847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Monitorização</a:t>
            </a:r>
            <a:r>
              <a:rPr lang="en-GB" baseline="0" dirty="0"/>
              <a:t> </a:t>
            </a:r>
            <a:r>
              <a:rPr lang="en-GB" baseline="0" dirty="0" err="1"/>
              <a:t>em</a:t>
            </a:r>
            <a:r>
              <a:rPr lang="en-GB" baseline="0" dirty="0"/>
              <a:t> tempo real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D13EF-3BA9-48C0-A33D-CEF3D68CCAA6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14826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PT" dirty="0"/>
              <a:t>Entregar </a:t>
            </a:r>
            <a:r>
              <a:rPr lang="pt-PT" dirty="0" err="1"/>
              <a:t>prototipo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81613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D13EF-3BA9-48C0-A33D-CEF3D68CCAA6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60951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C973-373B-4133-B36B-D0CA75D46413}" type="datetime1">
              <a:rPr lang="pt-PT" smtClean="0"/>
              <a:t>12/03/2017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14440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8D844-39FB-436F-AD83-70655E0316F5}" type="datetime1">
              <a:rPr lang="pt-PT" smtClean="0"/>
              <a:t>12/03/2017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78490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D849-0869-4A22-A5AF-AFA5B324D309}" type="datetime1">
              <a:rPr lang="pt-PT" smtClean="0"/>
              <a:t>12/03/2017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56209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1048200" y="410825"/>
            <a:ext cx="10095600" cy="936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1048183" y="1600200"/>
            <a:ext cx="4900400" cy="496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3467"/>
            </a:lvl1pPr>
            <a:lvl2pPr lvl="1" rtl="0">
              <a:spcBef>
                <a:spcPts val="0"/>
              </a:spcBef>
              <a:buSzPct val="100000"/>
              <a:defRPr sz="3467"/>
            </a:lvl2pPr>
            <a:lvl3pPr lvl="2" rtl="0">
              <a:spcBef>
                <a:spcPts val="0"/>
              </a:spcBef>
              <a:buSzPct val="100000"/>
              <a:defRPr sz="3467"/>
            </a:lvl3pPr>
            <a:lvl4pPr lvl="3" rtl="0">
              <a:spcBef>
                <a:spcPts val="0"/>
              </a:spcBef>
              <a:buSzPct val="100000"/>
              <a:defRPr sz="3467"/>
            </a:lvl4pPr>
            <a:lvl5pPr lvl="4" rtl="0">
              <a:spcBef>
                <a:spcPts val="0"/>
              </a:spcBef>
              <a:buSzPct val="100000"/>
              <a:defRPr sz="3467"/>
            </a:lvl5pPr>
            <a:lvl6pPr lvl="5" rtl="0">
              <a:spcBef>
                <a:spcPts val="0"/>
              </a:spcBef>
              <a:buSzPct val="100000"/>
              <a:defRPr sz="3467"/>
            </a:lvl6pPr>
            <a:lvl7pPr lvl="6" rtl="0">
              <a:spcBef>
                <a:spcPts val="0"/>
              </a:spcBef>
              <a:buSzPct val="100000"/>
              <a:defRPr sz="3467"/>
            </a:lvl7pPr>
            <a:lvl8pPr lvl="7" rtl="0">
              <a:spcBef>
                <a:spcPts val="0"/>
              </a:spcBef>
              <a:buSzPct val="100000"/>
              <a:defRPr sz="3467"/>
            </a:lvl8pPr>
            <a:lvl9pPr lvl="8" rtl="0">
              <a:spcBef>
                <a:spcPts val="0"/>
              </a:spcBef>
              <a:buSzPct val="100000"/>
              <a:defRPr sz="3467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6243544" y="1600200"/>
            <a:ext cx="4900400" cy="496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3467"/>
            </a:lvl1pPr>
            <a:lvl2pPr lvl="1" rtl="0">
              <a:spcBef>
                <a:spcPts val="0"/>
              </a:spcBef>
              <a:buSzPct val="100000"/>
              <a:defRPr sz="3467"/>
            </a:lvl2pPr>
            <a:lvl3pPr lvl="2" rtl="0">
              <a:spcBef>
                <a:spcPts val="0"/>
              </a:spcBef>
              <a:buSzPct val="100000"/>
              <a:defRPr sz="3467"/>
            </a:lvl3pPr>
            <a:lvl4pPr lvl="3" rtl="0">
              <a:spcBef>
                <a:spcPts val="0"/>
              </a:spcBef>
              <a:buSzPct val="100000"/>
              <a:defRPr sz="3467"/>
            </a:lvl4pPr>
            <a:lvl5pPr lvl="4" rtl="0">
              <a:spcBef>
                <a:spcPts val="0"/>
              </a:spcBef>
              <a:buSzPct val="100000"/>
              <a:defRPr sz="3467"/>
            </a:lvl5pPr>
            <a:lvl6pPr lvl="5" rtl="0">
              <a:spcBef>
                <a:spcPts val="0"/>
              </a:spcBef>
              <a:buSzPct val="100000"/>
              <a:defRPr sz="3467"/>
            </a:lvl6pPr>
            <a:lvl7pPr lvl="6" rtl="0">
              <a:spcBef>
                <a:spcPts val="0"/>
              </a:spcBef>
              <a:buSzPct val="100000"/>
              <a:defRPr sz="3467"/>
            </a:lvl7pPr>
            <a:lvl8pPr lvl="7" rtl="0">
              <a:spcBef>
                <a:spcPts val="0"/>
              </a:spcBef>
              <a:buSzPct val="100000"/>
              <a:defRPr sz="3467"/>
            </a:lvl8pPr>
            <a:lvl9pPr lvl="8" rtl="0">
              <a:spcBef>
                <a:spcPts val="0"/>
              </a:spcBef>
              <a:buSzPct val="100000"/>
              <a:defRPr sz="34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7120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1A199-598C-4472-BD17-16D724BF65D2}" type="datetime1">
              <a:rPr lang="pt-PT" smtClean="0"/>
              <a:t>12/03/2017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79633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AD8CF-F81D-4E9A-BD04-53612A2C2B33}" type="datetime1">
              <a:rPr lang="pt-PT" smtClean="0"/>
              <a:t>12/03/2017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46688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B29C3-A533-4FD4-BA3D-A55A6312FC46}" type="datetime1">
              <a:rPr lang="pt-PT" smtClean="0"/>
              <a:t>12/03/2017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6978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7EFE6-7980-4B37-805A-0B32F9EA3962}" type="datetime1">
              <a:rPr lang="pt-PT" smtClean="0"/>
              <a:t>12/03/2017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7965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AC4FF-3660-4A90-8807-8BFA90EA3BDF}" type="datetime1">
              <a:rPr lang="pt-PT" smtClean="0"/>
              <a:t>12/03/2017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2162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39AF-62AD-4398-92BA-D0BC43F696CC}" type="datetime1">
              <a:rPr lang="pt-PT" smtClean="0"/>
              <a:t>12/03/2017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9452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1315-E1E4-485C-9D80-36D434A3B9F0}" type="datetime1">
              <a:rPr lang="pt-PT" smtClean="0"/>
              <a:t>12/03/2017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9700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D50F8-C9FD-484D-9611-78BAC544D256}" type="datetime1">
              <a:rPr lang="pt-PT" smtClean="0"/>
              <a:t>12/03/2017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44977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AAE8A-1C42-499C-9395-EFBEA9A60F90}" type="datetime1">
              <a:rPr lang="pt-PT" smtClean="0"/>
              <a:t>12/03/2017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4FED5-F6A6-40BA-B7F4-F0215E5275A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29348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microsoft.com/office/2007/relationships/hdphoto" Target="../media/hdphoto2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29306" y="2164410"/>
            <a:ext cx="4893238" cy="1476000"/>
          </a:xfrm>
        </p:spPr>
        <p:txBody>
          <a:bodyPr>
            <a:noAutofit/>
          </a:bodyPr>
          <a:lstStyle/>
          <a:p>
            <a:r>
              <a:rPr lang="pt-PT" sz="8000" b="1" dirty="0">
                <a:ln w="22225" cap="flat" cmpd="sng">
                  <a:solidFill>
                    <a:schemeClr val="tx1"/>
                  </a:solidFill>
                  <a:prstDash val="solid"/>
                </a:ln>
                <a:effectLst>
                  <a:glow>
                    <a:schemeClr val="accent1">
                      <a:alpha val="40000"/>
                    </a:schemeClr>
                  </a:glow>
                  <a:outerShdw blurRad="3810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Kokonor" charset="0"/>
                <a:cs typeface="Arial" panose="020B0604020202020204" pitchFamily="34" charset="0"/>
              </a:rPr>
              <a:t>Charge </a:t>
            </a:r>
            <a:r>
              <a:rPr lang="pt-PT" sz="8000" b="1" dirty="0" err="1">
                <a:ln w="22225" cap="flat" cmpd="sng">
                  <a:solidFill>
                    <a:schemeClr val="tx1"/>
                  </a:solidFill>
                  <a:prstDash val="solid"/>
                </a:ln>
                <a:effectLst>
                  <a:glow>
                    <a:schemeClr val="accent1">
                      <a:alpha val="40000"/>
                    </a:schemeClr>
                  </a:glow>
                  <a:outerShdw blurRad="3810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Kokonor" charset="0"/>
                <a:cs typeface="Arial" panose="020B0604020202020204" pitchFamily="34" charset="0"/>
              </a:rPr>
              <a:t>It</a:t>
            </a:r>
            <a:endParaRPr lang="pt-PT" sz="8000" b="1" dirty="0">
              <a:ln w="22225" cap="flat" cmpd="sng">
                <a:solidFill>
                  <a:schemeClr val="tx1"/>
                </a:solidFill>
                <a:prstDash val="solid"/>
              </a:ln>
              <a:effectLst>
                <a:glow>
                  <a:schemeClr val="accent1">
                    <a:alpha val="40000"/>
                  </a:schemeClr>
                </a:glow>
                <a:outerShdw blurRad="3810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Kokonor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6523" y="5854700"/>
            <a:ext cx="6398803" cy="501650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ln>
                  <a:solidFill>
                    <a:schemeClr val="bg1"/>
                  </a:solidFill>
                </a:ln>
                <a:latin typeface="Times New Roman" charset="0"/>
                <a:ea typeface="Times New Roman" charset="0"/>
                <a:cs typeface="Times New Roman" charset="0"/>
              </a:rPr>
              <a:t>Make Green Great Again</a:t>
            </a:r>
            <a:endParaRPr lang="pt-PT" sz="3200" dirty="0">
              <a:ln>
                <a:solidFill>
                  <a:schemeClr val="bg1"/>
                </a:solidFill>
              </a:ln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33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32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 Black" panose="020B0A04020102020204" pitchFamily="34" charset="0"/>
                <a:cs typeface="Aharoni" panose="02010803020104030203" pitchFamily="2" charset="-79"/>
              </a:rPr>
              <a:t>Business Model (1)</a:t>
            </a:r>
            <a:endParaRPr lang="en-GB" dirty="0"/>
          </a:p>
        </p:txBody>
      </p:sp>
      <p:sp>
        <p:nvSpPr>
          <p:cNvPr id="27" name="Título 1"/>
          <p:cNvSpPr txBox="1">
            <a:spLocks/>
          </p:cNvSpPr>
          <p:nvPr/>
        </p:nvSpPr>
        <p:spPr>
          <a:xfrm>
            <a:off x="1997691" y="2162167"/>
            <a:ext cx="4210604" cy="7267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520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Smart Meter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015411" y="3262920"/>
            <a:ext cx="288194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Fee/KWh</a:t>
            </a:r>
            <a:endParaRPr lang="pt-PT" sz="4400" dirty="0"/>
          </a:p>
        </p:txBody>
      </p:sp>
      <p:sp>
        <p:nvSpPr>
          <p:cNvPr id="14" name="Rectangle 13"/>
          <p:cNvSpPr/>
          <p:nvPr/>
        </p:nvSpPr>
        <p:spPr>
          <a:xfrm>
            <a:off x="1997691" y="4406333"/>
            <a:ext cx="361188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Mobile App</a:t>
            </a:r>
            <a:endParaRPr lang="pt-PT" sz="4400" dirty="0"/>
          </a:p>
        </p:txBody>
      </p:sp>
      <p:sp>
        <p:nvSpPr>
          <p:cNvPr id="29" name="Título 1"/>
          <p:cNvSpPr txBox="1">
            <a:spLocks/>
          </p:cNvSpPr>
          <p:nvPr/>
        </p:nvSpPr>
        <p:spPr>
          <a:xfrm>
            <a:off x="7857011" y="2033692"/>
            <a:ext cx="1779896" cy="983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FF5B5B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Free</a:t>
            </a:r>
            <a:endParaRPr lang="en-GB" dirty="0">
              <a:solidFill>
                <a:srgbClr val="FF5B5B"/>
              </a:solidFill>
            </a:endParaRPr>
          </a:p>
        </p:txBody>
      </p:sp>
      <p:sp>
        <p:nvSpPr>
          <p:cNvPr id="31" name="Título 1"/>
          <p:cNvSpPr txBox="1">
            <a:spLocks/>
          </p:cNvSpPr>
          <p:nvPr/>
        </p:nvSpPr>
        <p:spPr>
          <a:xfrm>
            <a:off x="7857011" y="3229358"/>
            <a:ext cx="2941618" cy="983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FF5B5B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60%</a:t>
            </a:r>
            <a:endParaRPr lang="en-GB" dirty="0">
              <a:solidFill>
                <a:srgbClr val="FF5B5B"/>
              </a:solidFill>
            </a:endParaRP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11</a:t>
            </a:fld>
            <a:endParaRPr lang="pt-PT"/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7857011" y="4401087"/>
            <a:ext cx="1779896" cy="983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FF5B5B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Free</a:t>
            </a:r>
            <a:endParaRPr lang="en-GB" dirty="0">
              <a:solidFill>
                <a:srgbClr val="FF5B5B"/>
              </a:solidFill>
            </a:endParaRPr>
          </a:p>
        </p:txBody>
      </p:sp>
      <p:sp>
        <p:nvSpPr>
          <p:cNvPr id="16" name="Título 1"/>
          <p:cNvSpPr txBox="1">
            <a:spLocks/>
          </p:cNvSpPr>
          <p:nvPr/>
        </p:nvSpPr>
        <p:spPr>
          <a:xfrm>
            <a:off x="7857011" y="5573511"/>
            <a:ext cx="1779896" cy="983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rgbClr val="FF5B5B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10€</a:t>
            </a:r>
            <a:endParaRPr lang="en-GB" dirty="0">
              <a:solidFill>
                <a:srgbClr val="FF5B5B"/>
              </a:solidFill>
            </a:endParaRPr>
          </a:p>
        </p:txBody>
      </p:sp>
      <p:sp>
        <p:nvSpPr>
          <p:cNvPr id="17" name="Rectangle 12"/>
          <p:cNvSpPr/>
          <p:nvPr/>
        </p:nvSpPr>
        <p:spPr>
          <a:xfrm>
            <a:off x="1997691" y="5680655"/>
            <a:ext cx="514698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Production Cost</a:t>
            </a:r>
            <a:endParaRPr lang="pt-PT" sz="4400" dirty="0"/>
          </a:p>
        </p:txBody>
      </p:sp>
    </p:spTree>
    <p:extLst>
      <p:ext uri="{BB962C8B-B14F-4D97-AF65-F5344CB8AC3E}">
        <p14:creationId xmlns:p14="http://schemas.microsoft.com/office/powerpoint/2010/main" val="274130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 Black" panose="020B0A04020102020204" pitchFamily="34" charset="0"/>
                <a:cs typeface="Aharoni" panose="02010803020104030203" pitchFamily="2" charset="-79"/>
              </a:rPr>
              <a:t>Business Model (2)</a:t>
            </a:r>
            <a:endParaRPr lang="en-GB" dirty="0"/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1122718" y="1942201"/>
            <a:ext cx="1566340" cy="7598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cs typeface="Aharoni" panose="02010803020104030203" pitchFamily="2" charset="-79"/>
              </a:rPr>
              <a:t>B2B</a:t>
            </a:r>
            <a:endParaRPr lang="en-GB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12</a:t>
            </a:fld>
            <a:endParaRPr lang="pt-PT"/>
          </a:p>
        </p:txBody>
      </p:sp>
      <p:pic>
        <p:nvPicPr>
          <p:cNvPr id="7" name="Shape 122" descr="retail-store-icon-18.png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1343331" y="3284096"/>
            <a:ext cx="1345727" cy="130095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ítulo 1"/>
          <p:cNvSpPr txBox="1">
            <a:spLocks/>
          </p:cNvSpPr>
          <p:nvPr/>
        </p:nvSpPr>
        <p:spPr>
          <a:xfrm>
            <a:off x="3922066" y="1942201"/>
            <a:ext cx="1566340" cy="7598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cs typeface="Aharoni" panose="02010803020104030203" pitchFamily="2" charset="-79"/>
              </a:rPr>
              <a:t>B2C</a:t>
            </a:r>
            <a:endParaRPr lang="en-GB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753" y="3066398"/>
            <a:ext cx="1518653" cy="1518653"/>
          </a:xfrm>
          <a:prstGeom prst="rect">
            <a:avLst/>
          </a:prstGeom>
        </p:spPr>
      </p:pic>
      <p:sp>
        <p:nvSpPr>
          <p:cNvPr id="14" name="Rectangle 12"/>
          <p:cNvSpPr/>
          <p:nvPr/>
        </p:nvSpPr>
        <p:spPr>
          <a:xfrm>
            <a:off x="7344017" y="1424713"/>
            <a:ext cx="349647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Estimated </a:t>
            </a:r>
          </a:p>
          <a:p>
            <a:pPr algn="ctr"/>
            <a:r>
              <a:rPr lang="en-GB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Profit</a:t>
            </a:r>
            <a:endParaRPr lang="pt-PT" sz="4400" dirty="0"/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8063941" y="3333859"/>
            <a:ext cx="2056622" cy="983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FF5B5B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1.6€/h</a:t>
            </a:r>
            <a:endParaRPr lang="en-GB" dirty="0">
              <a:solidFill>
                <a:srgbClr val="FF5B5B"/>
              </a:solidFill>
            </a:endParaRPr>
          </a:p>
        </p:txBody>
      </p:sp>
      <p:sp>
        <p:nvSpPr>
          <p:cNvPr id="16" name="Título 1"/>
          <p:cNvSpPr txBox="1">
            <a:spLocks/>
          </p:cNvSpPr>
          <p:nvPr/>
        </p:nvSpPr>
        <p:spPr>
          <a:xfrm>
            <a:off x="7344017" y="4729068"/>
            <a:ext cx="3818021" cy="983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FF5B5B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Per Device!</a:t>
            </a:r>
            <a:endParaRPr lang="en-GB" dirty="0">
              <a:solidFill>
                <a:srgbClr val="FF5B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974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724309" y="2294414"/>
            <a:ext cx="8708731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1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  <a:cs typeface="Aharoni" panose="02010803020104030203" pitchFamily="2" charset="-79"/>
              </a:rPr>
              <a:t>Thank You</a:t>
            </a:r>
            <a:endParaRPr lang="pt-PT" sz="1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9329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433173" y="2279900"/>
            <a:ext cx="3871573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1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  <a:cs typeface="Aharoni" panose="02010803020104030203" pitchFamily="2" charset="-79"/>
              </a:rPr>
              <a:t>Q&amp;A</a:t>
            </a:r>
            <a:endParaRPr lang="pt-PT" sz="115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705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48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77526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4</a:t>
            </a:fld>
            <a:endParaRPr lang="pt-PT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latin typeface="Arial Black" panose="020B0A04020102020204" pitchFamily="34" charset="0"/>
                <a:cs typeface="Aharoni" panose="02010803020104030203" pitchFamily="2" charset="-79"/>
              </a:rPr>
              <a:t>Challenge</a:t>
            </a:r>
          </a:p>
        </p:txBody>
      </p:sp>
      <p:sp>
        <p:nvSpPr>
          <p:cNvPr id="6" name="Rectangle 3"/>
          <p:cNvSpPr/>
          <p:nvPr/>
        </p:nvSpPr>
        <p:spPr>
          <a:xfrm>
            <a:off x="1608221" y="1843088"/>
            <a:ext cx="8815234" cy="3293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lnSpc>
                <a:spcPct val="250000"/>
              </a:lnSpc>
              <a:buFont typeface="Arial" charset="0"/>
              <a:buChar char="•"/>
            </a:pPr>
            <a:r>
              <a:rPr lang="pt-PT" sz="3600" dirty="0" err="1">
                <a:latin typeface="Times New Roman" charset="0"/>
                <a:ea typeface="Times New Roman" charset="0"/>
                <a:cs typeface="Times New Roman" charset="0"/>
              </a:rPr>
              <a:t>Improvements</a:t>
            </a:r>
            <a:r>
              <a:rPr lang="pt-PT" sz="36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pt-PT" sz="3600" dirty="0" err="1">
                <a:latin typeface="Times New Roman" charset="0"/>
                <a:ea typeface="Times New Roman" charset="0"/>
                <a:cs typeface="Times New Roman" charset="0"/>
              </a:rPr>
              <a:t>on</a:t>
            </a:r>
            <a:r>
              <a:rPr lang="pt-PT" sz="36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pt-PT" sz="3600" dirty="0" err="1">
                <a:latin typeface="Times New Roman" charset="0"/>
                <a:ea typeface="Times New Roman" charset="0"/>
                <a:cs typeface="Times New Roman" charset="0"/>
              </a:rPr>
              <a:t>efficient</a:t>
            </a:r>
            <a:r>
              <a:rPr lang="pt-PT" sz="3600" dirty="0">
                <a:latin typeface="Times New Roman" charset="0"/>
                <a:ea typeface="Times New Roman" charset="0"/>
                <a:cs typeface="Times New Roman" charset="0"/>
              </a:rPr>
              <a:t> use </a:t>
            </a:r>
            <a:r>
              <a:rPr lang="pt-PT" sz="3600" dirty="0" err="1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pt-PT" sz="36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pt-PT" sz="3600" dirty="0" err="1">
                <a:latin typeface="Times New Roman" charset="0"/>
                <a:ea typeface="Times New Roman" charset="0"/>
                <a:cs typeface="Times New Roman" charset="0"/>
              </a:rPr>
              <a:t>energy</a:t>
            </a:r>
            <a:endParaRPr lang="pt-PT" sz="36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457200" indent="-457200">
              <a:lnSpc>
                <a:spcPct val="250000"/>
              </a:lnSpc>
              <a:buFont typeface="Arial" charset="0"/>
              <a:buChar char="•"/>
            </a:pPr>
            <a:r>
              <a:rPr lang="pt-PT" sz="3600" dirty="0" err="1">
                <a:latin typeface="Times New Roman" charset="0"/>
                <a:ea typeface="Times New Roman" charset="0"/>
                <a:cs typeface="Times New Roman" charset="0"/>
              </a:rPr>
              <a:t>Make</a:t>
            </a:r>
            <a:r>
              <a:rPr lang="pt-PT" sz="36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pt-PT" sz="3600" dirty="0" err="1">
                <a:latin typeface="Times New Roman" charset="0"/>
                <a:ea typeface="Times New Roman" charset="0"/>
                <a:cs typeface="Times New Roman" charset="0"/>
              </a:rPr>
              <a:t>cities</a:t>
            </a:r>
            <a:r>
              <a:rPr lang="pt-PT" sz="3600" dirty="0">
                <a:latin typeface="Times New Roman" charset="0"/>
                <a:ea typeface="Times New Roman" charset="0"/>
                <a:cs typeface="Times New Roman" charset="0"/>
              </a:rPr>
              <a:t> more </a:t>
            </a:r>
            <a:r>
              <a:rPr lang="pt-PT" sz="3600" dirty="0" err="1">
                <a:latin typeface="Times New Roman" charset="0"/>
                <a:ea typeface="Times New Roman" charset="0"/>
                <a:cs typeface="Times New Roman" charset="0"/>
              </a:rPr>
              <a:t>sustainable</a:t>
            </a:r>
            <a:r>
              <a:rPr lang="pt-PT" sz="36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pt-PT" sz="3600" dirty="0" err="1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pt-PT" sz="36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pt-PT" sz="3600" dirty="0" err="1">
                <a:latin typeface="Times New Roman" charset="0"/>
                <a:ea typeface="Times New Roman" charset="0"/>
                <a:cs typeface="Times New Roman" charset="0"/>
              </a:rPr>
              <a:t>ecological</a:t>
            </a:r>
            <a:endParaRPr lang="pt-PT" sz="36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457200" indent="-457200">
              <a:buFont typeface="Arial" charset="0"/>
              <a:buChar char="•"/>
            </a:pPr>
            <a:endParaRPr lang="pt-PT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35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 Black" panose="020B0A04020102020204" pitchFamily="34" charset="0"/>
                <a:cs typeface="Aharoni" panose="02010803020104030203" pitchFamily="2" charset="-79"/>
              </a:rPr>
              <a:t>Problem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5</a:t>
            </a:fld>
            <a:endParaRPr lang="pt-PT" dirty="0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9498" y="1251284"/>
            <a:ext cx="9377470" cy="547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8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6</a:t>
            </a:fld>
            <a:endParaRPr lang="pt-PT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>
                <a:latin typeface="Arial Black" panose="020B0A04020102020204" pitchFamily="34" charset="0"/>
                <a:cs typeface="Aharoni" panose="02010803020104030203" pitchFamily="2" charset="-79"/>
              </a:rPr>
              <a:t>Problem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451" y="1690688"/>
            <a:ext cx="9965686" cy="450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182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 Black" panose="020B0A04020102020204" pitchFamily="34" charset="0"/>
                <a:cs typeface="Aharoni" panose="02010803020104030203" pitchFamily="2" charset="-79"/>
              </a:rPr>
              <a:t>Solution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0052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200" y="410825"/>
            <a:ext cx="5221971" cy="936800"/>
          </a:xfrm>
        </p:spPr>
        <p:txBody>
          <a:bodyPr/>
          <a:lstStyle/>
          <a:p>
            <a:r>
              <a:rPr lang="pt-PT" dirty="0">
                <a:latin typeface="Arial Black" panose="020B0A04020102020204" pitchFamily="34" charset="0"/>
              </a:rPr>
              <a:t>MVP – Data-</a:t>
            </a:r>
            <a:r>
              <a:rPr lang="pt-PT" dirty="0" err="1">
                <a:latin typeface="Arial Black" panose="020B0A04020102020204" pitchFamily="34" charset="0"/>
              </a:rPr>
              <a:t>flow</a:t>
            </a:r>
            <a:endParaRPr lang="pt-PT" dirty="0">
              <a:latin typeface="Arial Black" panose="020B0A040201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63" b="99414" l="391" r="98438">
                        <a14:foregroundMark x1="18555" y1="91016" x2="18555" y2="91016"/>
                        <a14:foregroundMark x1="28906" y1="25781" x2="28906" y2="25781"/>
                        <a14:foregroundMark x1="35156" y1="42188" x2="35156" y2="42188"/>
                        <a14:foregroundMark x1="32031" y1="51953" x2="32031" y2="51953"/>
                        <a14:foregroundMark x1="30859" y1="59961" x2="30859" y2="59961"/>
                        <a14:backgroundMark x1="46094" y1="28906" x2="46094" y2="28906"/>
                        <a14:backgroundMark x1="80078" y1="32422" x2="80078" y2="324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726" y="1965595"/>
            <a:ext cx="1445158" cy="1445158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2228" y="1964317"/>
            <a:ext cx="1382130" cy="1382130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040404">
                  <a:alpha val="5490"/>
                </a:srgbClr>
              </a:clrFrom>
              <a:clrTo>
                <a:srgbClr val="04040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883" b="95508" l="5274" r="93249">
                        <a14:backgroundMark x1="30591" y1="27148" x2="30591" y2="27148"/>
                        <a14:backgroundMark x1="42405" y1="29688" x2="24262" y2="19336"/>
                        <a14:backgroundMark x1="39662" y1="58789" x2="40295" y2="66406"/>
                        <a14:backgroundMark x1="7595" y1="37305" x2="10970" y2="53516"/>
                        <a14:backgroundMark x1="75105" y1="24414" x2="79958" y2="34766"/>
                        <a14:backgroundMark x1="70886" y1="76172" x2="69620" y2="40625"/>
                        <a14:backgroundMark x1="69620" y1="41211" x2="68776" y2="38086"/>
                        <a14:backgroundMark x1="79325" y1="34180" x2="79325" y2="66406"/>
                        <a14:backgroundMark x1="90506" y1="38672" x2="90506" y2="28906"/>
                        <a14:backgroundMark x1="10970" y1="82031" x2="10970" y2="84570"/>
                        <a14:backgroundMark x1="39662" y1="58008" x2="39662" y2="58008"/>
                        <a14:backgroundMark x1="39662" y1="67773" x2="39662" y2="67773"/>
                        <a14:backgroundMark x1="43038" y1="67188" x2="43038" y2="67188"/>
                        <a14:backgroundMark x1="37342" y1="70898" x2="37342" y2="70898"/>
                        <a14:backgroundMark x1="42616" y1="20117" x2="42616" y2="20117"/>
                        <a14:backgroundMark x1="31013" y1="34766" x2="29958" y2="22656"/>
                        <a14:backgroundMark x1="24262" y1="35156" x2="25527" y2="27734"/>
                        <a14:backgroundMark x1="80380" y1="63477" x2="80380" y2="67383"/>
                        <a14:backgroundMark x1="86076" y1="10547" x2="86076" y2="10547"/>
                        <a14:backgroundMark x1="84599" y1="10938" x2="85865" y2="10938"/>
                        <a14:backgroundMark x1="91139" y1="20508" x2="89241" y2="19336"/>
                        <a14:backgroundMark x1="39662" y1="18359" x2="47046" y2="17383"/>
                        <a14:backgroundMark x1="45148" y1="67383" x2="45148" y2="67383"/>
                        <a14:backgroundMark x1="46624" y1="67188" x2="46624" y2="67188"/>
                        <a14:backgroundMark x1="46835" y1="66016" x2="48734" y2="64258"/>
                        <a14:backgroundMark x1="43038" y1="69727" x2="41139" y2="701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6075" y="4581727"/>
            <a:ext cx="1260404" cy="1361449"/>
          </a:xfrm>
          <a:prstGeom prst="rect">
            <a:avLst/>
          </a:prstGeom>
        </p:spPr>
      </p:pic>
      <p:cxnSp>
        <p:nvCxnSpPr>
          <p:cNvPr id="44" name="Shape 116"/>
          <p:cNvCxnSpPr/>
          <p:nvPr/>
        </p:nvCxnSpPr>
        <p:spPr>
          <a:xfrm flipV="1">
            <a:off x="3631318" y="2655382"/>
            <a:ext cx="1383476" cy="908"/>
          </a:xfrm>
          <a:prstGeom prst="straightConnector1">
            <a:avLst/>
          </a:prstGeom>
          <a:noFill/>
          <a:ln w="19050" cap="flat" cmpd="sng">
            <a:solidFill>
              <a:srgbClr val="0B5394"/>
            </a:solidFill>
            <a:prstDash val="dash"/>
            <a:round/>
            <a:headEnd type="none" w="lg" len="lg"/>
            <a:tailEnd type="stealth" w="lg" len="lg"/>
          </a:ln>
        </p:spPr>
      </p:cxnSp>
      <p:cxnSp>
        <p:nvCxnSpPr>
          <p:cNvPr id="46" name="Shape 116"/>
          <p:cNvCxnSpPr/>
          <p:nvPr/>
        </p:nvCxnSpPr>
        <p:spPr>
          <a:xfrm>
            <a:off x="7283877" y="2569389"/>
            <a:ext cx="1395664" cy="0"/>
          </a:xfrm>
          <a:prstGeom prst="straightConnector1">
            <a:avLst/>
          </a:prstGeom>
          <a:noFill/>
          <a:ln w="19050" cap="flat" cmpd="sng">
            <a:solidFill>
              <a:srgbClr val="0B5394"/>
            </a:solidFill>
            <a:prstDash val="dash"/>
            <a:round/>
            <a:headEnd type="none" w="lg" len="lg"/>
            <a:tailEnd type="stealth" w="lg" len="lg"/>
          </a:ln>
        </p:spPr>
      </p:cxnSp>
      <p:pic>
        <p:nvPicPr>
          <p:cNvPr id="20" name="Imagem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171" y="4156899"/>
            <a:ext cx="2540000" cy="2540000"/>
          </a:xfrm>
          <a:prstGeom prst="rect">
            <a:avLst/>
          </a:prstGeom>
        </p:spPr>
      </p:pic>
      <p:cxnSp>
        <p:nvCxnSpPr>
          <p:cNvPr id="52" name="Shape 116"/>
          <p:cNvCxnSpPr/>
          <p:nvPr/>
        </p:nvCxnSpPr>
        <p:spPr>
          <a:xfrm flipH="1">
            <a:off x="9887362" y="3410753"/>
            <a:ext cx="5347" cy="912594"/>
          </a:xfrm>
          <a:prstGeom prst="straightConnector1">
            <a:avLst/>
          </a:prstGeom>
          <a:noFill/>
          <a:ln w="19050" cap="flat" cmpd="sng">
            <a:solidFill>
              <a:srgbClr val="0B5394"/>
            </a:solidFill>
            <a:prstDash val="dash"/>
            <a:round/>
            <a:headEnd type="none" w="lg" len="lg"/>
            <a:tailEnd type="stealth" w="lg" len="lg"/>
          </a:ln>
        </p:spPr>
      </p:cxnSp>
      <p:pic>
        <p:nvPicPr>
          <p:cNvPr id="22" name="Imagem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245" y="1674139"/>
            <a:ext cx="1478234" cy="1478234"/>
          </a:xfrm>
          <a:prstGeom prst="rect">
            <a:avLst/>
          </a:prstGeom>
        </p:spPr>
      </p:pic>
      <p:cxnSp>
        <p:nvCxnSpPr>
          <p:cNvPr id="55" name="Shape 116"/>
          <p:cNvCxnSpPr/>
          <p:nvPr/>
        </p:nvCxnSpPr>
        <p:spPr>
          <a:xfrm flipH="1">
            <a:off x="7803381" y="5262451"/>
            <a:ext cx="1344864" cy="0"/>
          </a:xfrm>
          <a:prstGeom prst="straightConnector1">
            <a:avLst/>
          </a:prstGeom>
          <a:noFill/>
          <a:ln w="19050" cap="flat" cmpd="sng">
            <a:solidFill>
              <a:srgbClr val="0B5394"/>
            </a:solidFill>
            <a:prstDash val="dash"/>
            <a:round/>
            <a:headEnd type="none" w="lg" len="lg"/>
            <a:tailEnd type="stealth" w="lg" len="lg"/>
          </a:ln>
        </p:spPr>
      </p:cxnSp>
      <p:sp>
        <p:nvSpPr>
          <p:cNvPr id="59" name="Title 1"/>
          <p:cNvSpPr txBox="1">
            <a:spLocks/>
          </p:cNvSpPr>
          <p:nvPr/>
        </p:nvSpPr>
        <p:spPr>
          <a:xfrm>
            <a:off x="8466987" y="981880"/>
            <a:ext cx="3058579" cy="666722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r>
              <a:rPr lang="en-GB" sz="3000">
                <a:latin typeface="Arial Black" panose="020B0A04020102020204" pitchFamily="34" charset="0"/>
                <a:cs typeface="Aharoni" panose="02010803020104030203" pitchFamily="2" charset="-79"/>
              </a:rPr>
              <a:t>Shops/ Home</a:t>
            </a:r>
            <a:endParaRPr lang="en-GB" sz="3000" dirty="0"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1799470" y="3533689"/>
            <a:ext cx="1263669" cy="666722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r>
              <a:rPr lang="en-GB" sz="3000">
                <a:latin typeface="Arial Black" panose="020B0A04020102020204" pitchFamily="34" charset="0"/>
                <a:cs typeface="Aharoni" panose="02010803020104030203" pitchFamily="2" charset="-79"/>
              </a:rPr>
              <a:t>App</a:t>
            </a:r>
            <a:endParaRPr lang="en-GB" sz="3000" dirty="0"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53007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 Black" panose="020B0A04020102020204" pitchFamily="34" charset="0"/>
                <a:cs typeface="Aharoni" panose="02010803020104030203" pitchFamily="2" charset="-79"/>
              </a:rPr>
              <a:t>MVP - Features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2276054"/>
            <a:ext cx="3054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2800" dirty="0">
                <a:solidFill>
                  <a:srgbClr val="434343"/>
                </a:solidFill>
                <a:latin typeface="Arial Black" panose="020B0A04020102020204" pitchFamily="34" charset="0"/>
              </a:rPr>
              <a:t>Data </a:t>
            </a:r>
            <a:r>
              <a:rPr lang="pt-PT" sz="2800" dirty="0" err="1">
                <a:solidFill>
                  <a:srgbClr val="434343"/>
                </a:solidFill>
                <a:latin typeface="Arial Black" panose="020B0A04020102020204" pitchFamily="34" charset="0"/>
              </a:rPr>
              <a:t>Analytics</a:t>
            </a:r>
            <a:endParaRPr lang="pt-PT" sz="2800" dirty="0">
              <a:latin typeface="Arial Black" panose="020B0A040201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38200" y="3938933"/>
            <a:ext cx="44117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2800" dirty="0" err="1">
                <a:solidFill>
                  <a:srgbClr val="434343"/>
                </a:solidFill>
                <a:latin typeface="Arial Black" panose="020B0A04020102020204" pitchFamily="34" charset="0"/>
              </a:rPr>
              <a:t>Easy</a:t>
            </a:r>
            <a:r>
              <a:rPr lang="pt-PT" sz="2800" dirty="0">
                <a:solidFill>
                  <a:srgbClr val="434343"/>
                </a:solidFill>
                <a:latin typeface="Arial Black" panose="020B0A04020102020204" pitchFamily="34" charset="0"/>
              </a:rPr>
              <a:t> </a:t>
            </a:r>
            <a:r>
              <a:rPr lang="pt-PT" sz="2800" dirty="0" err="1">
                <a:solidFill>
                  <a:srgbClr val="434343"/>
                </a:solidFill>
                <a:latin typeface="Arial Black" panose="020B0A04020102020204" pitchFamily="34" charset="0"/>
              </a:rPr>
              <a:t>Payment</a:t>
            </a:r>
            <a:r>
              <a:rPr lang="pt-PT" sz="2800" dirty="0">
                <a:solidFill>
                  <a:srgbClr val="434343"/>
                </a:solidFill>
                <a:latin typeface="Arial Black" panose="020B0A04020102020204" pitchFamily="34" charset="0"/>
              </a:rPr>
              <a:t> </a:t>
            </a:r>
            <a:r>
              <a:rPr lang="pt-PT" sz="2800" dirty="0" err="1">
                <a:solidFill>
                  <a:srgbClr val="434343"/>
                </a:solidFill>
                <a:latin typeface="Arial Black" panose="020B0A04020102020204" pitchFamily="34" charset="0"/>
              </a:rPr>
              <a:t>by</a:t>
            </a:r>
            <a:r>
              <a:rPr lang="pt-PT" sz="2800" dirty="0">
                <a:solidFill>
                  <a:srgbClr val="434343"/>
                </a:solidFill>
                <a:latin typeface="Arial Black" panose="020B0A04020102020204" pitchFamily="34" charset="0"/>
              </a:rPr>
              <a:t> </a:t>
            </a:r>
            <a:r>
              <a:rPr lang="pt-PT" sz="2800" dirty="0" err="1">
                <a:solidFill>
                  <a:srgbClr val="434343"/>
                </a:solidFill>
                <a:latin typeface="Arial Black" panose="020B0A04020102020204" pitchFamily="34" charset="0"/>
              </a:rPr>
              <a:t>App</a:t>
            </a:r>
            <a:endParaRPr lang="pt-PT" sz="2800" dirty="0">
              <a:solidFill>
                <a:srgbClr val="434343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4FED5-F6A6-40BA-B7F4-F0215E5275AE}" type="slidenum">
              <a:rPr lang="pt-PT" smtClean="0"/>
              <a:t>9</a:t>
            </a:fld>
            <a:endParaRPr lang="pt-PT"/>
          </a:p>
        </p:txBody>
      </p:sp>
      <p:sp>
        <p:nvSpPr>
          <p:cNvPr id="9" name="Rectangle 5"/>
          <p:cNvSpPr/>
          <p:nvPr/>
        </p:nvSpPr>
        <p:spPr>
          <a:xfrm>
            <a:off x="838200" y="5601812"/>
            <a:ext cx="30610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2800" dirty="0" err="1">
                <a:solidFill>
                  <a:srgbClr val="434343"/>
                </a:solidFill>
                <a:latin typeface="Arial Black" panose="020B0A04020102020204" pitchFamily="34" charset="0"/>
              </a:rPr>
              <a:t>Book</a:t>
            </a:r>
            <a:r>
              <a:rPr lang="pt-PT" sz="2800" dirty="0">
                <a:solidFill>
                  <a:srgbClr val="434343"/>
                </a:solidFill>
                <a:latin typeface="Arial Black" panose="020B0A04020102020204" pitchFamily="34" charset="0"/>
              </a:rPr>
              <a:t> a Charge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5915" y="5069261"/>
            <a:ext cx="1588321" cy="158832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5915" y="3263667"/>
            <a:ext cx="1588321" cy="1588321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4123" y="1274490"/>
            <a:ext cx="1771904" cy="177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2856</TotalTime>
  <Words>118</Words>
  <Application>Microsoft Office PowerPoint</Application>
  <PresentationFormat>Widescreen</PresentationFormat>
  <Paragraphs>51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Aharoni</vt:lpstr>
      <vt:lpstr>Arial</vt:lpstr>
      <vt:lpstr>Arial Black</vt:lpstr>
      <vt:lpstr>Calibri</vt:lpstr>
      <vt:lpstr>Calibri Light</vt:lpstr>
      <vt:lpstr>Kokonor</vt:lpstr>
      <vt:lpstr>Times New Roman</vt:lpstr>
      <vt:lpstr>Office Theme</vt:lpstr>
      <vt:lpstr>Charge It</vt:lpstr>
      <vt:lpstr>PowerPoint Presentation</vt:lpstr>
      <vt:lpstr>PowerPoint Presentation</vt:lpstr>
      <vt:lpstr>PowerPoint Presentation</vt:lpstr>
      <vt:lpstr>Problem</vt:lpstr>
      <vt:lpstr>Problem</vt:lpstr>
      <vt:lpstr>Solution</vt:lpstr>
      <vt:lpstr>MVP – Data-flow</vt:lpstr>
      <vt:lpstr>MVP - Features</vt:lpstr>
      <vt:lpstr>PowerPoint Presentation</vt:lpstr>
      <vt:lpstr>Business Model (1)</vt:lpstr>
      <vt:lpstr>Business Model (2)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SeaMe</dc:title>
  <dc:creator>joao vieira</dc:creator>
  <cp:lastModifiedBy>Jose Dias</cp:lastModifiedBy>
  <cp:revision>115</cp:revision>
  <dcterms:created xsi:type="dcterms:W3CDTF">2016-12-08T23:06:28Z</dcterms:created>
  <dcterms:modified xsi:type="dcterms:W3CDTF">2017-03-12T13:24:07Z</dcterms:modified>
</cp:coreProperties>
</file>

<file path=docProps/thumbnail.jpeg>
</file>